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2" r:id="rId1"/>
  </p:sld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3"/>
    <p:restoredTop sz="94592"/>
  </p:normalViewPr>
  <p:slideViewPr>
    <p:cSldViewPr snapToGrid="0" snapToObjects="1">
      <p:cViewPr>
        <p:scale>
          <a:sx n="108" d="100"/>
          <a:sy n="108" d="100"/>
        </p:scale>
        <p:origin x="39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it-IT" smtClean="0"/>
              <a:t>Fare clic per modificare stile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Fare clic per modificare lo stile del sottotitolo dello schema</a:t>
            </a:r>
            <a:endParaRPr lang="en-US" dirty="0"/>
          </a:p>
        </p:txBody>
      </p:sp>
      <p:sp>
        <p:nvSpPr>
          <p:cNvPr id="7" name="Date Placeholder 6"/>
          <p:cNvSpPr>
            <a:spLocks noGrp="1"/>
          </p:cNvSpPr>
          <p:nvPr>
            <p:ph type="dt" sz="half" idx="10"/>
          </p:nvPr>
        </p:nvSpPr>
        <p:spPr/>
        <p:txBody>
          <a:bodyPr/>
          <a:lstStyle/>
          <a:p>
            <a:fld id="{F1ADA7AB-CAB0-B048-9BD2-2EEE8532C830}" type="datetimeFigureOut">
              <a:rPr lang="en-GB" smtClean="0"/>
              <a:t>14/02/2018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20061905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F1ADA7AB-CAB0-B048-9BD2-2EEE8532C830}" type="datetimeFigureOut">
              <a:rPr lang="en-GB" smtClean="0"/>
              <a:t>14/02/2018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489244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F1ADA7AB-CAB0-B048-9BD2-2EEE8532C830}" type="datetimeFigureOut">
              <a:rPr lang="en-GB" smtClean="0"/>
              <a:t>14/02/2018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19359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F1ADA7AB-CAB0-B048-9BD2-2EEE8532C830}" type="datetimeFigureOut">
              <a:rPr lang="en-GB" smtClean="0"/>
              <a:t>14/02/2018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40408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it-IT" smtClean="0"/>
              <a:t>Fare clic per modificare stile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Fare clic per modificare gli stili del testo dello schema</a:t>
            </a:r>
          </a:p>
        </p:txBody>
      </p:sp>
      <p:sp>
        <p:nvSpPr>
          <p:cNvPr id="7" name="Date Placeholder 6"/>
          <p:cNvSpPr>
            <a:spLocks noGrp="1"/>
          </p:cNvSpPr>
          <p:nvPr>
            <p:ph type="dt" sz="half" idx="10"/>
          </p:nvPr>
        </p:nvSpPr>
        <p:spPr/>
        <p:txBody>
          <a:bodyPr/>
          <a:lstStyle/>
          <a:p>
            <a:fld id="{F1ADA7AB-CAB0-B048-9BD2-2EEE8532C830}" type="datetimeFigureOut">
              <a:rPr lang="en-GB" smtClean="0"/>
              <a:t>14/02/2018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11033534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8" name="Date Placeholder 7"/>
          <p:cNvSpPr>
            <a:spLocks noGrp="1"/>
          </p:cNvSpPr>
          <p:nvPr>
            <p:ph type="dt" sz="half" idx="10"/>
          </p:nvPr>
        </p:nvSpPr>
        <p:spPr/>
        <p:txBody>
          <a:bodyPr/>
          <a:lstStyle/>
          <a:p>
            <a:fld id="{F1ADA7AB-CAB0-B048-9BD2-2EEE8532C830}" type="datetimeFigureOut">
              <a:rPr lang="en-GB" smtClean="0"/>
              <a:t>14/02/2018</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54000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1583436" y="3143250"/>
            <a:ext cx="4270248" cy="2596776"/>
          </a:xfrm>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7" name="Date Placeholder 6"/>
          <p:cNvSpPr>
            <a:spLocks noGrp="1"/>
          </p:cNvSpPr>
          <p:nvPr>
            <p:ph type="dt" sz="half" idx="10"/>
          </p:nvPr>
        </p:nvSpPr>
        <p:spPr/>
        <p:txBody>
          <a:bodyPr/>
          <a:lstStyle/>
          <a:p>
            <a:fld id="{F1ADA7AB-CAB0-B048-9BD2-2EEE8532C830}" type="datetimeFigureOut">
              <a:rPr lang="en-GB" smtClean="0"/>
              <a:t>14/02/2018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2218FD-70BE-BE41-9FA6-F60A91686A1D}" type="slidenum">
              <a:rPr lang="en-GB" smtClean="0"/>
              <a:t>‹n.›</a:t>
            </a:fld>
            <a:endParaRPr lang="en-GB"/>
          </a:p>
        </p:txBody>
      </p:sp>
      <p:sp>
        <p:nvSpPr>
          <p:cNvPr id="10" name="Title 9"/>
          <p:cNvSpPr>
            <a:spLocks noGrp="1"/>
          </p:cNvSpPr>
          <p:nvPr>
            <p:ph type="title"/>
          </p:nvPr>
        </p:nvSpPr>
        <p:spPr/>
        <p:txBody>
          <a:bodyPr/>
          <a:lstStyle/>
          <a:p>
            <a:r>
              <a:rPr lang="it-IT" smtClean="0"/>
              <a:t>Fare clic per modificare stile</a:t>
            </a:r>
            <a:endParaRPr lang="en-US" dirty="0"/>
          </a:p>
        </p:txBody>
      </p:sp>
    </p:spTree>
    <p:extLst>
      <p:ext uri="{BB962C8B-B14F-4D97-AF65-F5344CB8AC3E}">
        <p14:creationId xmlns:p14="http://schemas.microsoft.com/office/powerpoint/2010/main" val="646025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F1ADA7AB-CAB0-B048-9BD2-2EEE8532C830}" type="datetimeFigureOut">
              <a:rPr lang="en-GB" smtClean="0"/>
              <a:t>14/02/2018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8033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ADA7AB-CAB0-B048-9BD2-2EEE8532C830}" type="datetimeFigureOut">
              <a:rPr lang="en-GB" smtClean="0"/>
              <a:t>14/02/2018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157086678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it-IT" smtClean="0"/>
              <a:t>Fare clic per modificare stile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F1ADA7AB-CAB0-B048-9BD2-2EEE8532C830}" type="datetimeFigureOut">
              <a:rPr lang="en-GB" smtClean="0"/>
              <a:t>14/02/2018</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39416650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F1ADA7AB-CAB0-B048-9BD2-2EEE8532C830}" type="datetimeFigureOut">
              <a:rPr lang="en-GB" smtClean="0"/>
              <a:t>14/02/2018</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F52218FD-70BE-BE41-9FA6-F60A91686A1D}" type="slidenum">
              <a:rPr lang="en-GB" smtClean="0"/>
              <a:t>‹n.›</a:t>
            </a:fld>
            <a:endParaRPr lang="en-GB"/>
          </a:p>
        </p:txBody>
      </p:sp>
    </p:spTree>
    <p:extLst>
      <p:ext uri="{BB962C8B-B14F-4D97-AF65-F5344CB8AC3E}">
        <p14:creationId xmlns:p14="http://schemas.microsoft.com/office/powerpoint/2010/main" val="19168821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1ADA7AB-CAB0-B048-9BD2-2EEE8532C830}" type="datetimeFigureOut">
              <a:rPr lang="en-GB" smtClean="0"/>
              <a:t>14/02/2018</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2218FD-70BE-BE41-9FA6-F60A91686A1D}" type="slidenum">
              <a:rPr lang="en-GB" smtClean="0"/>
              <a:t>‹n.›</a:t>
            </a:fld>
            <a:endParaRPr lang="en-GB"/>
          </a:p>
        </p:txBody>
      </p:sp>
    </p:spTree>
    <p:extLst>
      <p:ext uri="{BB962C8B-B14F-4D97-AF65-F5344CB8AC3E}">
        <p14:creationId xmlns:p14="http://schemas.microsoft.com/office/powerpoint/2010/main" val="152041664"/>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940011" y="2706129"/>
            <a:ext cx="7333991" cy="1431203"/>
          </a:xfrm>
        </p:spPr>
        <p:txBody>
          <a:bodyPr>
            <a:normAutofit fontScale="90000"/>
          </a:bodyPr>
          <a:lstStyle/>
          <a:p>
            <a:pPr algn="l"/>
            <a:r>
              <a:rPr lang="it-IT" dirty="0" smtClean="0"/>
              <a:t/>
            </a:r>
            <a:br>
              <a:rPr lang="it-IT" dirty="0" smtClean="0"/>
            </a:br>
            <a:r>
              <a:rPr lang="it-IT" dirty="0" smtClean="0"/>
              <a:t/>
            </a:r>
            <a:br>
              <a:rPr lang="it-IT" dirty="0" smtClean="0"/>
            </a:br>
            <a:r>
              <a:rPr lang="it-IT" dirty="0" smtClean="0"/>
              <a:t/>
            </a:r>
            <a:br>
              <a:rPr lang="it-IT" dirty="0" smtClean="0"/>
            </a:br>
            <a:r>
              <a:rPr lang="it-IT" dirty="0" smtClean="0"/>
              <a:t/>
            </a:r>
            <a:br>
              <a:rPr lang="it-IT" dirty="0" smtClean="0"/>
            </a:br>
            <a:r>
              <a:rPr lang="it-IT" dirty="0" smtClean="0"/>
              <a:t>Open Studio Project</a:t>
            </a:r>
            <a:br>
              <a:rPr lang="it-IT" dirty="0" smtClean="0"/>
            </a:br>
            <a:r>
              <a:rPr lang="it-IT" dirty="0" smtClean="0"/>
              <a:t/>
            </a:r>
            <a:br>
              <a:rPr lang="it-IT" dirty="0" smtClean="0"/>
            </a:br>
            <a:r>
              <a:rPr lang="it-IT" dirty="0" smtClean="0"/>
              <a:t/>
            </a:r>
            <a:br>
              <a:rPr lang="it-IT" dirty="0" smtClean="0"/>
            </a:br>
            <a:r>
              <a:rPr lang="it-IT" dirty="0" smtClean="0"/>
              <a:t/>
            </a:r>
            <a:br>
              <a:rPr lang="it-IT" dirty="0" smtClean="0"/>
            </a:br>
            <a:endParaRPr lang="en-GB" dirty="0"/>
          </a:p>
        </p:txBody>
      </p:sp>
      <p:sp>
        <p:nvSpPr>
          <p:cNvPr id="3" name="Sottotitolo 2"/>
          <p:cNvSpPr>
            <a:spLocks noGrp="1"/>
          </p:cNvSpPr>
          <p:nvPr>
            <p:ph type="subTitle" idx="1"/>
          </p:nvPr>
        </p:nvSpPr>
        <p:spPr>
          <a:xfrm>
            <a:off x="5782506" y="4446250"/>
            <a:ext cx="7766936" cy="1966907"/>
          </a:xfrm>
        </p:spPr>
        <p:txBody>
          <a:bodyPr>
            <a:noAutofit/>
          </a:bodyPr>
          <a:lstStyle/>
          <a:p>
            <a:pPr>
              <a:lnSpc>
                <a:spcPct val="120000"/>
              </a:lnSpc>
            </a:pPr>
            <a:r>
              <a:rPr lang="en-GB" sz="2800" dirty="0" smtClean="0"/>
              <a:t>Federico Genco</a:t>
            </a:r>
          </a:p>
          <a:p>
            <a:pPr>
              <a:lnSpc>
                <a:spcPct val="120000"/>
              </a:lnSpc>
            </a:pPr>
            <a:r>
              <a:rPr lang="en-GB" sz="2800" dirty="0" smtClean="0"/>
              <a:t> </a:t>
            </a:r>
            <a:r>
              <a:rPr lang="en-GB" sz="2800" dirty="0" err="1" smtClean="0"/>
              <a:t>Guglielmo</a:t>
            </a:r>
            <a:r>
              <a:rPr lang="en-GB" sz="2800" dirty="0" smtClean="0"/>
              <a:t> de Vanna</a:t>
            </a:r>
          </a:p>
          <a:p>
            <a:pPr>
              <a:lnSpc>
                <a:spcPct val="120000"/>
              </a:lnSpc>
            </a:pPr>
            <a:r>
              <a:rPr lang="en-GB" sz="2800" dirty="0" smtClean="0"/>
              <a:t> Federico Riva</a:t>
            </a:r>
          </a:p>
          <a:p>
            <a:endParaRPr lang="en-GB" sz="2800" dirty="0"/>
          </a:p>
        </p:txBody>
      </p:sp>
      <p:sp>
        <p:nvSpPr>
          <p:cNvPr id="4" name="CasellaDiTesto 3"/>
          <p:cNvSpPr txBox="1"/>
          <p:nvPr/>
        </p:nvSpPr>
        <p:spPr>
          <a:xfrm>
            <a:off x="667264" y="308277"/>
            <a:ext cx="6993925" cy="2492990"/>
          </a:xfrm>
          <a:prstGeom prst="rect">
            <a:avLst/>
          </a:prstGeom>
          <a:noFill/>
        </p:spPr>
        <p:txBody>
          <a:bodyPr wrap="square" rtlCol="0">
            <a:spAutoFit/>
          </a:bodyPr>
          <a:lstStyle/>
          <a:p>
            <a:r>
              <a:rPr lang="it-IT" sz="4000" dirty="0" smtClean="0"/>
              <a:t>Energy and </a:t>
            </a:r>
            <a:r>
              <a:rPr lang="it-IT" sz="4000" dirty="0" err="1" smtClean="0"/>
              <a:t>Environmental</a:t>
            </a:r>
            <a:r>
              <a:rPr lang="it-IT" sz="4000" dirty="0" smtClean="0"/>
              <a:t> </a:t>
            </a:r>
            <a:br>
              <a:rPr lang="it-IT" sz="4000" dirty="0" smtClean="0"/>
            </a:br>
            <a:r>
              <a:rPr lang="it-IT" sz="4000" dirty="0" smtClean="0"/>
              <a:t>Technologies for Building </a:t>
            </a:r>
            <a:br>
              <a:rPr lang="it-IT" sz="4000" dirty="0" smtClean="0"/>
            </a:br>
            <a:r>
              <a:rPr lang="it-IT" sz="4000" dirty="0" smtClean="0"/>
              <a:t>Systems </a:t>
            </a:r>
            <a:r>
              <a:rPr lang="it-IT" dirty="0" smtClean="0"/>
              <a:t/>
            </a:r>
            <a:br>
              <a:rPr lang="it-IT" dirty="0" smtClean="0"/>
            </a:br>
            <a:r>
              <a:rPr lang="it-IT" dirty="0" smtClean="0"/>
              <a:t/>
            </a:r>
            <a:br>
              <a:rPr lang="it-IT" dirty="0" smtClean="0"/>
            </a:br>
            <a:endParaRPr lang="en-GB" dirty="0"/>
          </a:p>
        </p:txBody>
      </p:sp>
    </p:spTree>
    <p:extLst>
      <p:ext uri="{BB962C8B-B14F-4D97-AF65-F5344CB8AC3E}">
        <p14:creationId xmlns:p14="http://schemas.microsoft.com/office/powerpoint/2010/main" val="1634064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280" y="5573620"/>
            <a:ext cx="6183698" cy="1044000"/>
          </a:xfrm>
        </p:spPr>
      </p:pic>
      <p:sp>
        <p:nvSpPr>
          <p:cNvPr id="4" name="Titolo 1"/>
          <p:cNvSpPr>
            <a:spLocks noGrp="1"/>
          </p:cNvSpPr>
          <p:nvPr>
            <p:ph type="title"/>
          </p:nvPr>
        </p:nvSpPr>
        <p:spPr>
          <a:xfrm>
            <a:off x="318280" y="364680"/>
            <a:ext cx="8580060" cy="661774"/>
          </a:xfrm>
        </p:spPr>
        <p:txBody>
          <a:bodyPr>
            <a:normAutofit fontScale="90000"/>
          </a:bodyPr>
          <a:lstStyle/>
          <a:p>
            <a:r>
              <a:rPr lang="en-GB" dirty="0" smtClean="0"/>
              <a:t>Best case PIACENZA</a:t>
            </a:r>
            <a:endParaRPr lang="en-GB" dirty="0"/>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708" y="2587720"/>
            <a:ext cx="4885200" cy="2872317"/>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80" y="1140037"/>
            <a:ext cx="5574706" cy="4320000"/>
          </a:xfrm>
          <a:prstGeom prst="rect">
            <a:avLst/>
          </a:prstGeom>
        </p:spPr>
      </p:pic>
    </p:spTree>
    <p:extLst>
      <p:ext uri="{BB962C8B-B14F-4D97-AF65-F5344CB8AC3E}">
        <p14:creationId xmlns:p14="http://schemas.microsoft.com/office/powerpoint/2010/main" val="401847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280" y="5554446"/>
            <a:ext cx="6201544" cy="1044000"/>
          </a:xfrm>
        </p:spPr>
      </p:pic>
      <p:sp>
        <p:nvSpPr>
          <p:cNvPr id="4" name="Titolo 1"/>
          <p:cNvSpPr>
            <a:spLocks noGrp="1"/>
          </p:cNvSpPr>
          <p:nvPr>
            <p:ph type="title"/>
          </p:nvPr>
        </p:nvSpPr>
        <p:spPr>
          <a:xfrm>
            <a:off x="318280" y="364680"/>
            <a:ext cx="8580060" cy="661774"/>
          </a:xfrm>
        </p:spPr>
        <p:txBody>
          <a:bodyPr>
            <a:normAutofit fontScale="90000"/>
          </a:bodyPr>
          <a:lstStyle/>
          <a:p>
            <a:r>
              <a:rPr lang="en-GB" dirty="0" smtClean="0"/>
              <a:t>WORST case PIACENZA</a:t>
            </a:r>
            <a:endParaRPr lang="en-GB" dirty="0"/>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208" y="2610217"/>
            <a:ext cx="4885200" cy="2840233"/>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81" y="1130450"/>
            <a:ext cx="5600883" cy="4320000"/>
          </a:xfrm>
          <a:prstGeom prst="rect">
            <a:avLst/>
          </a:prstGeom>
        </p:spPr>
      </p:pic>
    </p:spTree>
    <p:extLst>
      <p:ext uri="{BB962C8B-B14F-4D97-AF65-F5344CB8AC3E}">
        <p14:creationId xmlns:p14="http://schemas.microsoft.com/office/powerpoint/2010/main" val="790234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4"/>
          <p:cNvGraphicFramePr>
            <a:graphicFrameLocks noGrp="1"/>
          </p:cNvGraphicFramePr>
          <p:nvPr>
            <p:ph idx="1"/>
            <p:extLst>
              <p:ext uri="{D42A27DB-BD31-4B8C-83A1-F6EECF244321}">
                <p14:modId xmlns:p14="http://schemas.microsoft.com/office/powerpoint/2010/main" val="1925973313"/>
              </p:ext>
            </p:extLst>
          </p:nvPr>
        </p:nvGraphicFramePr>
        <p:xfrm>
          <a:off x="1935678" y="2671949"/>
          <a:ext cx="8227767" cy="1680745"/>
        </p:xfrm>
        <a:graphic>
          <a:graphicData uri="http://schemas.openxmlformats.org/drawingml/2006/table">
            <a:tbl>
              <a:tblPr firstRow="1" bandRow="1">
                <a:tableStyleId>{21E4AEA4-8DFA-4A89-87EB-49C32662AFE0}</a:tableStyleId>
              </a:tblPr>
              <a:tblGrid>
                <a:gridCol w="2742589"/>
                <a:gridCol w="2742589"/>
                <a:gridCol w="2742589"/>
              </a:tblGrid>
              <a:tr h="778581">
                <a:tc>
                  <a:txBody>
                    <a:bodyPr/>
                    <a:lstStyle/>
                    <a:p>
                      <a:r>
                        <a:rPr lang="en-GB" dirty="0" smtClean="0"/>
                        <a:t>CASE</a:t>
                      </a:r>
                      <a:endParaRPr lang="en-GB" dirty="0"/>
                    </a:p>
                  </a:txBody>
                  <a:tcPr/>
                </a:tc>
                <a:tc>
                  <a:txBody>
                    <a:bodyPr/>
                    <a:lstStyle/>
                    <a:p>
                      <a:r>
                        <a:rPr lang="en-GB" dirty="0" smtClean="0"/>
                        <a:t>HEATING [ GJ ]</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COOLING [ GJ ]</a:t>
                      </a:r>
                    </a:p>
                    <a:p>
                      <a:endParaRPr lang="en-GB" dirty="0"/>
                    </a:p>
                  </a:txBody>
                  <a:tcPr/>
                </a:tc>
              </a:tr>
              <a:tr h="451082">
                <a:tc>
                  <a:txBody>
                    <a:bodyPr/>
                    <a:lstStyle/>
                    <a:p>
                      <a:r>
                        <a:rPr lang="en-GB" dirty="0" smtClean="0"/>
                        <a:t>BEST</a:t>
                      </a:r>
                      <a:endParaRPr lang="en-GB" dirty="0"/>
                    </a:p>
                  </a:txBody>
                  <a:tcPr/>
                </a:tc>
                <a:tc>
                  <a:txBody>
                    <a:bodyPr/>
                    <a:lstStyle/>
                    <a:p>
                      <a:r>
                        <a:rPr lang="en-GB" dirty="0" smtClean="0"/>
                        <a:t>29.77</a:t>
                      </a:r>
                      <a:endParaRPr lang="en-GB" dirty="0"/>
                    </a:p>
                  </a:txBody>
                  <a:tcPr/>
                </a:tc>
                <a:tc>
                  <a:txBody>
                    <a:bodyPr/>
                    <a:lstStyle/>
                    <a:p>
                      <a:r>
                        <a:rPr lang="en-GB" dirty="0" smtClean="0"/>
                        <a:t>24.07</a:t>
                      </a:r>
                      <a:endParaRPr lang="en-GB" dirty="0"/>
                    </a:p>
                  </a:txBody>
                  <a:tcPr/>
                </a:tc>
              </a:tr>
              <a:tr h="451082">
                <a:tc>
                  <a:txBody>
                    <a:bodyPr/>
                    <a:lstStyle/>
                    <a:p>
                      <a:r>
                        <a:rPr lang="en-GB" dirty="0" smtClean="0"/>
                        <a:t>WORST</a:t>
                      </a:r>
                      <a:endParaRPr lang="en-GB" dirty="0"/>
                    </a:p>
                  </a:txBody>
                  <a:tcPr/>
                </a:tc>
                <a:tc>
                  <a:txBody>
                    <a:bodyPr/>
                    <a:lstStyle/>
                    <a:p>
                      <a:r>
                        <a:rPr lang="en-GB" dirty="0" smtClean="0"/>
                        <a:t>60.54</a:t>
                      </a:r>
                      <a:endParaRPr lang="en-GB" dirty="0"/>
                    </a:p>
                  </a:txBody>
                  <a:tcPr/>
                </a:tc>
                <a:tc>
                  <a:txBody>
                    <a:bodyPr/>
                    <a:lstStyle/>
                    <a:p>
                      <a:r>
                        <a:rPr lang="en-GB" dirty="0" smtClean="0"/>
                        <a:t>29.98</a:t>
                      </a:r>
                      <a:endParaRPr lang="en-GB" dirty="0"/>
                    </a:p>
                  </a:txBody>
                  <a:tcPr/>
                </a:tc>
              </a:tr>
            </a:tbl>
          </a:graphicData>
        </a:graphic>
      </p:graphicFrame>
      <p:sp>
        <p:nvSpPr>
          <p:cNvPr id="4" name="Titolo 1"/>
          <p:cNvSpPr>
            <a:spLocks noGrp="1"/>
          </p:cNvSpPr>
          <p:nvPr>
            <p:ph type="title"/>
          </p:nvPr>
        </p:nvSpPr>
        <p:spPr>
          <a:xfrm>
            <a:off x="318280" y="364680"/>
            <a:ext cx="8580060" cy="661774"/>
          </a:xfrm>
        </p:spPr>
        <p:txBody>
          <a:bodyPr>
            <a:normAutofit fontScale="90000"/>
          </a:bodyPr>
          <a:lstStyle/>
          <a:p>
            <a:r>
              <a:rPr lang="en-GB" dirty="0" smtClean="0"/>
              <a:t>SUMMARY</a:t>
            </a:r>
            <a:endParaRPr lang="en-GB" dirty="0"/>
          </a:p>
        </p:txBody>
      </p:sp>
    </p:spTree>
    <p:extLst>
      <p:ext uri="{BB962C8B-B14F-4D97-AF65-F5344CB8AC3E}">
        <p14:creationId xmlns:p14="http://schemas.microsoft.com/office/powerpoint/2010/main" val="1936569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18280" y="364680"/>
            <a:ext cx="8580060" cy="661774"/>
          </a:xfrm>
        </p:spPr>
        <p:txBody>
          <a:bodyPr>
            <a:normAutofit fontScale="90000"/>
          </a:bodyPr>
          <a:lstStyle/>
          <a:p>
            <a:r>
              <a:rPr lang="en-GB" dirty="0"/>
              <a:t>Building </a:t>
            </a:r>
            <a:r>
              <a:rPr lang="en-GB" dirty="0" smtClean="0"/>
              <a:t>characteristics</a:t>
            </a:r>
            <a:endParaRPr lang="en-GB" dirty="0"/>
          </a:p>
        </p:txBody>
      </p:sp>
      <p:sp>
        <p:nvSpPr>
          <p:cNvPr id="3" name="Segnaposto contenuto 2"/>
          <p:cNvSpPr>
            <a:spLocks noGrp="1"/>
          </p:cNvSpPr>
          <p:nvPr>
            <p:ph idx="1"/>
          </p:nvPr>
        </p:nvSpPr>
        <p:spPr>
          <a:xfrm>
            <a:off x="401406" y="1437706"/>
            <a:ext cx="6521907" cy="147575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2000" dirty="0" smtClean="0"/>
              <a:t>The building investigated is a small business building formed by three rooms and a restroom distributed over two floors.</a:t>
            </a:r>
            <a:endParaRPr lang="en-GB" sz="2000"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3101" y="1443248"/>
            <a:ext cx="4538209" cy="2602412"/>
          </a:xfrm>
          <a:prstGeom prst="rect">
            <a:avLst/>
          </a:prstGeom>
        </p:spPr>
      </p:pic>
      <p:pic>
        <p:nvPicPr>
          <p:cNvPr id="6" name="Segnaposto contenuto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101" y="4128290"/>
            <a:ext cx="4570434" cy="2729710"/>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80" y="2587781"/>
            <a:ext cx="6972307" cy="3723846"/>
          </a:xfrm>
          <a:prstGeom prst="rect">
            <a:avLst/>
          </a:prstGeom>
        </p:spPr>
      </p:pic>
    </p:spTree>
    <p:extLst>
      <p:ext uri="{BB962C8B-B14F-4D97-AF65-F5344CB8AC3E}">
        <p14:creationId xmlns:p14="http://schemas.microsoft.com/office/powerpoint/2010/main" val="138902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p:cNvSpPr>
            <a:spLocks noGrp="1"/>
          </p:cNvSpPr>
          <p:nvPr>
            <p:ph idx="1"/>
          </p:nvPr>
        </p:nvSpPr>
        <p:spPr>
          <a:xfrm>
            <a:off x="340553" y="1377655"/>
            <a:ext cx="7729728" cy="310198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2000" dirty="0" smtClean="0"/>
              <a:t>The house is divided into three different thermal zones, based on the purpose they serve.</a:t>
            </a:r>
          </a:p>
          <a:p>
            <a:pPr marL="0" marR="0" lvl="0" indent="0" defTabSz="914400" eaLnBrk="1" fontAlgn="auto" latinLnBrk="0" hangingPunct="1">
              <a:lnSpc>
                <a:spcPct val="100000"/>
              </a:lnSpc>
              <a:spcBef>
                <a:spcPts val="0"/>
              </a:spcBef>
              <a:spcAft>
                <a:spcPts val="0"/>
              </a:spcAft>
              <a:buClrTx/>
              <a:buSzTx/>
              <a:buFontTx/>
              <a:buNone/>
              <a:tabLst/>
              <a:defRPr/>
            </a:pPr>
            <a:endParaRPr lang="en-GB" sz="2000" dirty="0"/>
          </a:p>
          <a:p>
            <a:pPr>
              <a:spcBef>
                <a:spcPts val="0"/>
              </a:spcBef>
              <a:buClrTx/>
            </a:pPr>
            <a:r>
              <a:rPr lang="en-GB" sz="2000" dirty="0" smtClean="0"/>
              <a:t>Thermal zone 1: lobby</a:t>
            </a:r>
          </a:p>
          <a:p>
            <a:pPr>
              <a:spcBef>
                <a:spcPts val="0"/>
              </a:spcBef>
              <a:buClrTx/>
            </a:pPr>
            <a:endParaRPr lang="en-GB" sz="2000" dirty="0"/>
          </a:p>
          <a:p>
            <a:pPr>
              <a:spcBef>
                <a:spcPts val="0"/>
              </a:spcBef>
              <a:buClrTx/>
            </a:pPr>
            <a:r>
              <a:rPr lang="en-GB" sz="2000" dirty="0" smtClean="0"/>
              <a:t>Thermal zone 2: breakroom</a:t>
            </a:r>
          </a:p>
          <a:p>
            <a:pPr>
              <a:spcBef>
                <a:spcPts val="0"/>
              </a:spcBef>
              <a:buClrTx/>
            </a:pPr>
            <a:endParaRPr lang="en-GB" sz="2000" dirty="0"/>
          </a:p>
          <a:p>
            <a:pPr>
              <a:spcBef>
                <a:spcPts val="0"/>
              </a:spcBef>
              <a:buClrTx/>
            </a:pPr>
            <a:r>
              <a:rPr lang="en-GB" sz="2000" dirty="0" smtClean="0"/>
              <a:t>Thermal zone 3: restroom</a:t>
            </a:r>
          </a:p>
          <a:p>
            <a:pPr marL="0" marR="0" lvl="0" indent="0" defTabSz="914400" eaLnBrk="1" fontAlgn="auto" latinLnBrk="0" hangingPunct="1">
              <a:lnSpc>
                <a:spcPct val="100000"/>
              </a:lnSpc>
              <a:spcBef>
                <a:spcPts val="0"/>
              </a:spcBef>
              <a:spcAft>
                <a:spcPts val="0"/>
              </a:spcAft>
              <a:buClrTx/>
              <a:buSzTx/>
              <a:buFontTx/>
              <a:buNone/>
              <a:tabLst/>
              <a:defRPr/>
            </a:pPr>
            <a:endParaRPr lang="en-GB" sz="20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GB" sz="2000"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546" y="2351334"/>
            <a:ext cx="7601470" cy="3995351"/>
          </a:xfrm>
          <a:prstGeom prst="rect">
            <a:avLst/>
          </a:prstGeom>
        </p:spPr>
      </p:pic>
      <p:sp>
        <p:nvSpPr>
          <p:cNvPr id="9" name="Titolo 1"/>
          <p:cNvSpPr>
            <a:spLocks noGrp="1"/>
          </p:cNvSpPr>
          <p:nvPr>
            <p:ph type="title"/>
          </p:nvPr>
        </p:nvSpPr>
        <p:spPr>
          <a:xfrm>
            <a:off x="318280" y="364680"/>
            <a:ext cx="8580060" cy="661774"/>
          </a:xfrm>
        </p:spPr>
        <p:txBody>
          <a:bodyPr>
            <a:normAutofit fontScale="90000"/>
          </a:bodyPr>
          <a:lstStyle/>
          <a:p>
            <a:r>
              <a:rPr lang="en-GB" dirty="0" smtClean="0"/>
              <a:t>THERMAL ZONES</a:t>
            </a:r>
            <a:endParaRPr lang="en-GB" dirty="0"/>
          </a:p>
        </p:txBody>
      </p:sp>
    </p:spTree>
    <p:extLst>
      <p:ext uri="{BB962C8B-B14F-4D97-AF65-F5344CB8AC3E}">
        <p14:creationId xmlns:p14="http://schemas.microsoft.com/office/powerpoint/2010/main" val="1151141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13546" y="1204660"/>
            <a:ext cx="7729728" cy="31019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2000" dirty="0" smtClean="0"/>
              <a:t>The base cases we decided to analyse are located in:</a:t>
            </a:r>
          </a:p>
          <a:p>
            <a:pPr>
              <a:spcBef>
                <a:spcPts val="0"/>
              </a:spcBef>
              <a:buClrTx/>
            </a:pPr>
            <a:r>
              <a:rPr lang="en-GB" sz="2000" dirty="0" smtClean="0"/>
              <a:t>Piacenza	</a:t>
            </a:r>
          </a:p>
          <a:p>
            <a:pPr>
              <a:spcBef>
                <a:spcPts val="0"/>
              </a:spcBef>
              <a:buClrTx/>
            </a:pPr>
            <a:r>
              <a:rPr lang="en-GB" sz="2000" dirty="0" smtClean="0"/>
              <a:t>Palermo</a:t>
            </a:r>
          </a:p>
          <a:p>
            <a:pPr>
              <a:spcBef>
                <a:spcPts val="0"/>
              </a:spcBef>
              <a:buClrTx/>
            </a:pPr>
            <a:r>
              <a:rPr lang="en-GB" sz="2000" dirty="0" smtClean="0"/>
              <a:t>London</a:t>
            </a:r>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GB" dirty="0"/>
          </a:p>
          <a:p>
            <a:pPr marL="0" marR="0" lvl="0" indent="0" defTabSz="914400" eaLnBrk="1" fontAlgn="auto" latinLnBrk="0" hangingPunct="1">
              <a:lnSpc>
                <a:spcPct val="100000"/>
              </a:lnSpc>
              <a:spcBef>
                <a:spcPts val="0"/>
              </a:spcBef>
              <a:spcAft>
                <a:spcPts val="0"/>
              </a:spcAft>
              <a:buClrTx/>
              <a:buSzTx/>
              <a:buFontTx/>
              <a:buNone/>
              <a:tabLst/>
              <a:defRPr/>
            </a:pPr>
            <a:endParaRPr lang="en-GB" dirty="0"/>
          </a:p>
        </p:txBody>
      </p:sp>
      <p:sp>
        <p:nvSpPr>
          <p:cNvPr id="5" name="CasellaDiTesto 4"/>
          <p:cNvSpPr txBox="1"/>
          <p:nvPr/>
        </p:nvSpPr>
        <p:spPr>
          <a:xfrm>
            <a:off x="3002952" y="2768600"/>
            <a:ext cx="2693773" cy="923330"/>
          </a:xfrm>
          <a:prstGeom prst="rect">
            <a:avLst/>
          </a:prstGeom>
          <a:noFill/>
        </p:spPr>
        <p:txBody>
          <a:bodyPr wrap="square" rtlCol="0">
            <a:spAutoFit/>
          </a:bodyPr>
          <a:lstStyle/>
          <a:p>
            <a:r>
              <a:rPr lang="en-GB" dirty="0" smtClean="0"/>
              <a:t>Wall layers</a:t>
            </a:r>
          </a:p>
          <a:p>
            <a:endParaRPr lang="en-GB" dirty="0"/>
          </a:p>
          <a:p>
            <a:endParaRPr lang="en-GB"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213" y="3217316"/>
            <a:ext cx="1916500" cy="3319921"/>
          </a:xfrm>
          <a:prstGeom prst="rect">
            <a:avLst/>
          </a:prstGeom>
        </p:spPr>
      </p:pic>
      <p:sp>
        <p:nvSpPr>
          <p:cNvPr id="7" name="CasellaDiTesto 6"/>
          <p:cNvSpPr txBox="1"/>
          <p:nvPr/>
        </p:nvSpPr>
        <p:spPr>
          <a:xfrm>
            <a:off x="7215061" y="2755651"/>
            <a:ext cx="2260600" cy="646331"/>
          </a:xfrm>
          <a:prstGeom prst="rect">
            <a:avLst/>
          </a:prstGeom>
          <a:noFill/>
        </p:spPr>
        <p:txBody>
          <a:bodyPr wrap="square" rtlCol="0">
            <a:spAutoFit/>
          </a:bodyPr>
          <a:lstStyle/>
          <a:p>
            <a:r>
              <a:rPr lang="en-GB" dirty="0" smtClean="0"/>
              <a:t>Windows layers</a:t>
            </a:r>
          </a:p>
          <a:p>
            <a:endParaRPr lang="en-GB" dirty="0"/>
          </a:p>
        </p:txBody>
      </p:sp>
      <p:pic>
        <p:nvPicPr>
          <p:cNvPr id="8" name="Immagin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774" y="3217316"/>
            <a:ext cx="1905000" cy="816429"/>
          </a:xfrm>
          <a:prstGeom prst="rect">
            <a:avLst/>
          </a:prstGeom>
        </p:spPr>
      </p:pic>
      <p:sp>
        <p:nvSpPr>
          <p:cNvPr id="9" name="Rettangolo 8"/>
          <p:cNvSpPr/>
          <p:nvPr/>
        </p:nvSpPr>
        <p:spPr>
          <a:xfrm>
            <a:off x="6947874" y="2661126"/>
            <a:ext cx="2590800" cy="16455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ttangolo 9"/>
          <p:cNvSpPr/>
          <p:nvPr/>
        </p:nvSpPr>
        <p:spPr>
          <a:xfrm>
            <a:off x="2660052" y="2661126"/>
            <a:ext cx="2590800" cy="39809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olo 1"/>
          <p:cNvSpPr>
            <a:spLocks noGrp="1"/>
          </p:cNvSpPr>
          <p:nvPr>
            <p:ph type="title"/>
          </p:nvPr>
        </p:nvSpPr>
        <p:spPr>
          <a:xfrm>
            <a:off x="318280" y="364680"/>
            <a:ext cx="8580060" cy="661774"/>
          </a:xfrm>
        </p:spPr>
        <p:txBody>
          <a:bodyPr>
            <a:normAutofit fontScale="90000"/>
          </a:bodyPr>
          <a:lstStyle/>
          <a:p>
            <a:r>
              <a:rPr lang="en-GB" dirty="0" smtClean="0"/>
              <a:t>BASE CASES</a:t>
            </a:r>
            <a:endParaRPr lang="en-GB" dirty="0"/>
          </a:p>
        </p:txBody>
      </p:sp>
    </p:spTree>
    <p:extLst>
      <p:ext uri="{BB962C8B-B14F-4D97-AF65-F5344CB8AC3E}">
        <p14:creationId xmlns:p14="http://schemas.microsoft.com/office/powerpoint/2010/main" val="422452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79" y="5597272"/>
            <a:ext cx="6148984" cy="1044000"/>
          </a:xfrm>
          <a:prstGeom prst="rect">
            <a:avLst/>
          </a:prstGeom>
        </p:spPr>
      </p:pic>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1587" y="364680"/>
            <a:ext cx="2295394" cy="1359408"/>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79" y="1151905"/>
            <a:ext cx="5587200" cy="4319916"/>
          </a:xfrm>
          <a:prstGeom prst="rect">
            <a:avLst/>
          </a:prstGeom>
        </p:spPr>
      </p:pic>
      <p:sp>
        <p:nvSpPr>
          <p:cNvPr id="9" name="Titolo 1"/>
          <p:cNvSpPr>
            <a:spLocks noGrp="1"/>
          </p:cNvSpPr>
          <p:nvPr>
            <p:ph type="title"/>
          </p:nvPr>
        </p:nvSpPr>
        <p:spPr>
          <a:xfrm>
            <a:off x="318280" y="364680"/>
            <a:ext cx="8580060" cy="661774"/>
          </a:xfrm>
        </p:spPr>
        <p:txBody>
          <a:bodyPr>
            <a:normAutofit fontScale="90000"/>
          </a:bodyPr>
          <a:lstStyle/>
          <a:p>
            <a:r>
              <a:rPr lang="en-GB" dirty="0" smtClean="0"/>
              <a:t>BASE CASE PIACENZA (ITALY)</a:t>
            </a:r>
            <a:endParaRPr lang="en-GB" dirty="0"/>
          </a:p>
        </p:txBody>
      </p:sp>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987" y="2686308"/>
            <a:ext cx="4885200" cy="2785513"/>
          </a:xfrm>
          <a:prstGeom prst="rect">
            <a:avLst/>
          </a:prstGeom>
        </p:spPr>
      </p:pic>
    </p:spTree>
    <p:extLst>
      <p:ext uri="{BB962C8B-B14F-4D97-AF65-F5344CB8AC3E}">
        <p14:creationId xmlns:p14="http://schemas.microsoft.com/office/powerpoint/2010/main" val="1147082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0297" y="364680"/>
            <a:ext cx="2296800" cy="1436973"/>
          </a:xfr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80" y="5558876"/>
            <a:ext cx="6114856" cy="1044000"/>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81" y="1132665"/>
            <a:ext cx="5313449" cy="4320000"/>
          </a:xfrm>
          <a:prstGeom prst="rect">
            <a:avLst/>
          </a:prstGeom>
        </p:spPr>
      </p:pic>
      <p:sp>
        <p:nvSpPr>
          <p:cNvPr id="8" name="Titolo 1"/>
          <p:cNvSpPr>
            <a:spLocks noGrp="1"/>
          </p:cNvSpPr>
          <p:nvPr>
            <p:ph type="title"/>
          </p:nvPr>
        </p:nvSpPr>
        <p:spPr>
          <a:xfrm>
            <a:off x="318280" y="364680"/>
            <a:ext cx="8580060" cy="661774"/>
          </a:xfrm>
        </p:spPr>
        <p:txBody>
          <a:bodyPr>
            <a:normAutofit fontScale="90000"/>
          </a:bodyPr>
          <a:lstStyle/>
          <a:p>
            <a:r>
              <a:rPr lang="en-GB" dirty="0" smtClean="0"/>
              <a:t>BASE CASE </a:t>
            </a:r>
            <a:r>
              <a:rPr lang="en-GB" dirty="0" err="1" smtClean="0"/>
              <a:t>palermo</a:t>
            </a:r>
            <a:r>
              <a:rPr lang="en-GB" dirty="0" smtClean="0"/>
              <a:t> (ITALY)</a:t>
            </a:r>
            <a:endParaRPr lang="en-GB" dirty="0"/>
          </a:p>
        </p:txBody>
      </p:sp>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697" y="2664117"/>
            <a:ext cx="4885200" cy="2788548"/>
          </a:xfrm>
          <a:prstGeom prst="rect">
            <a:avLst/>
          </a:prstGeom>
        </p:spPr>
      </p:pic>
    </p:spTree>
    <p:extLst>
      <p:ext uri="{BB962C8B-B14F-4D97-AF65-F5344CB8AC3E}">
        <p14:creationId xmlns:p14="http://schemas.microsoft.com/office/powerpoint/2010/main" val="2038468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5461" y="364680"/>
            <a:ext cx="2235011" cy="1394002"/>
          </a:xfr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79" y="5575280"/>
            <a:ext cx="6097311" cy="1044000"/>
          </a:xfrm>
          <a:prstGeom prst="rect">
            <a:avLst/>
          </a:prstGeom>
        </p:spPr>
      </p:pic>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79" y="1140867"/>
            <a:ext cx="5270850" cy="4320000"/>
          </a:xfrm>
          <a:prstGeom prst="rect">
            <a:avLst/>
          </a:prstGeom>
        </p:spPr>
      </p:pic>
      <p:sp>
        <p:nvSpPr>
          <p:cNvPr id="8" name="Titolo 1"/>
          <p:cNvSpPr>
            <a:spLocks noGrp="1"/>
          </p:cNvSpPr>
          <p:nvPr>
            <p:ph type="title"/>
          </p:nvPr>
        </p:nvSpPr>
        <p:spPr>
          <a:xfrm>
            <a:off x="318280" y="364680"/>
            <a:ext cx="8580060" cy="661774"/>
          </a:xfrm>
        </p:spPr>
        <p:txBody>
          <a:bodyPr>
            <a:normAutofit fontScale="90000"/>
          </a:bodyPr>
          <a:lstStyle/>
          <a:p>
            <a:r>
              <a:rPr lang="en-GB" dirty="0" smtClean="0"/>
              <a:t>BASE CASE </a:t>
            </a:r>
            <a:r>
              <a:rPr lang="en-GB" dirty="0" err="1" smtClean="0"/>
              <a:t>london</a:t>
            </a:r>
            <a:r>
              <a:rPr lang="en-GB" dirty="0" smtClean="0"/>
              <a:t> (</a:t>
            </a:r>
            <a:r>
              <a:rPr lang="en-GB" dirty="0" err="1" smtClean="0"/>
              <a:t>uk</a:t>
            </a:r>
            <a:r>
              <a:rPr lang="en-GB" dirty="0" smtClean="0"/>
              <a:t>)</a:t>
            </a:r>
            <a:endParaRPr lang="en-GB" dirty="0"/>
          </a:p>
        </p:txBody>
      </p:sp>
      <p:pic>
        <p:nvPicPr>
          <p:cNvPr id="9" name="Immagin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3133" y="2681667"/>
            <a:ext cx="4884655" cy="2779200"/>
          </a:xfrm>
          <a:prstGeom prst="rect">
            <a:avLst/>
          </a:prstGeom>
        </p:spPr>
      </p:pic>
    </p:spTree>
    <p:extLst>
      <p:ext uri="{BB962C8B-B14F-4D97-AF65-F5344CB8AC3E}">
        <p14:creationId xmlns:p14="http://schemas.microsoft.com/office/powerpoint/2010/main" val="153721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318280" y="364680"/>
            <a:ext cx="8580060" cy="661774"/>
          </a:xfrm>
        </p:spPr>
        <p:txBody>
          <a:bodyPr>
            <a:normAutofit fontScale="90000"/>
          </a:bodyPr>
          <a:lstStyle/>
          <a:p>
            <a:r>
              <a:rPr lang="en-GB" dirty="0" smtClean="0"/>
              <a:t>SUMMARY</a:t>
            </a:r>
            <a:endParaRPr lang="en-GB" dirty="0"/>
          </a:p>
        </p:txBody>
      </p:sp>
      <p:graphicFrame>
        <p:nvGraphicFramePr>
          <p:cNvPr id="6" name="Tabella 5"/>
          <p:cNvGraphicFramePr>
            <a:graphicFrameLocks noGrp="1"/>
          </p:cNvGraphicFramePr>
          <p:nvPr>
            <p:extLst>
              <p:ext uri="{D42A27DB-BD31-4B8C-83A1-F6EECF244321}">
                <p14:modId xmlns:p14="http://schemas.microsoft.com/office/powerpoint/2010/main" val="1597911986"/>
              </p:ext>
            </p:extLst>
          </p:nvPr>
        </p:nvGraphicFramePr>
        <p:xfrm>
          <a:off x="1485735" y="2120954"/>
          <a:ext cx="9095181" cy="2296666"/>
        </p:xfrm>
        <a:graphic>
          <a:graphicData uri="http://schemas.openxmlformats.org/drawingml/2006/table">
            <a:tbl>
              <a:tblPr firstRow="1" bandRow="1">
                <a:tableStyleId>{21E4AEA4-8DFA-4A89-87EB-49C32662AFE0}</a:tableStyleId>
              </a:tblPr>
              <a:tblGrid>
                <a:gridCol w="3031727"/>
                <a:gridCol w="3031727"/>
                <a:gridCol w="3031727"/>
              </a:tblGrid>
              <a:tr h="838783">
                <a:tc>
                  <a:txBody>
                    <a:bodyPr/>
                    <a:lstStyle/>
                    <a:p>
                      <a:r>
                        <a:rPr lang="en-GB" dirty="0" smtClean="0"/>
                        <a:t>LOCATION</a:t>
                      </a:r>
                      <a:endParaRPr lang="en-GB" dirty="0"/>
                    </a:p>
                  </a:txBody>
                  <a:tcPr/>
                </a:tc>
                <a:tc>
                  <a:txBody>
                    <a:bodyPr/>
                    <a:lstStyle/>
                    <a:p>
                      <a:r>
                        <a:rPr lang="en-GB" dirty="0" smtClean="0"/>
                        <a:t>HEATING [ GJ ]</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COOLING </a:t>
                      </a:r>
                      <a:r>
                        <a:rPr lang="en-GB" dirty="0" smtClean="0"/>
                        <a:t>[ GJ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txBody>
                  <a:tcPr/>
                </a:tc>
              </a:tr>
              <a:tr h="485961">
                <a:tc>
                  <a:txBody>
                    <a:bodyPr/>
                    <a:lstStyle/>
                    <a:p>
                      <a:r>
                        <a:rPr lang="en-GB" dirty="0" smtClean="0"/>
                        <a:t>PIACENZA</a:t>
                      </a:r>
                      <a:endParaRPr lang="en-GB" dirty="0"/>
                    </a:p>
                  </a:txBody>
                  <a:tcPr/>
                </a:tc>
                <a:tc>
                  <a:txBody>
                    <a:bodyPr/>
                    <a:lstStyle/>
                    <a:p>
                      <a:r>
                        <a:rPr lang="en-GB" dirty="0" smtClean="0"/>
                        <a:t>45.25</a:t>
                      </a:r>
                      <a:endParaRPr lang="en-GB" dirty="0"/>
                    </a:p>
                  </a:txBody>
                  <a:tcPr/>
                </a:tc>
                <a:tc>
                  <a:txBody>
                    <a:bodyPr/>
                    <a:lstStyle/>
                    <a:p>
                      <a:r>
                        <a:rPr lang="en-GB" dirty="0" smtClean="0"/>
                        <a:t>19.93</a:t>
                      </a:r>
                    </a:p>
                  </a:txBody>
                  <a:tcPr/>
                </a:tc>
              </a:tr>
              <a:tr h="485961">
                <a:tc>
                  <a:txBody>
                    <a:bodyPr/>
                    <a:lstStyle/>
                    <a:p>
                      <a:r>
                        <a:rPr lang="en-GB" dirty="0" smtClean="0"/>
                        <a:t>PALERMO</a:t>
                      </a:r>
                      <a:endParaRPr lang="en-GB" dirty="0"/>
                    </a:p>
                  </a:txBody>
                  <a:tcPr/>
                </a:tc>
                <a:tc>
                  <a:txBody>
                    <a:bodyPr/>
                    <a:lstStyle/>
                    <a:p>
                      <a:r>
                        <a:rPr lang="en-GB" dirty="0" smtClean="0"/>
                        <a:t>8.04</a:t>
                      </a:r>
                      <a:endParaRPr lang="en-GB" dirty="0"/>
                    </a:p>
                  </a:txBody>
                  <a:tcPr/>
                </a:tc>
                <a:tc>
                  <a:txBody>
                    <a:bodyPr/>
                    <a:lstStyle/>
                    <a:p>
                      <a:r>
                        <a:rPr lang="en-GB" dirty="0" smtClean="0"/>
                        <a:t>36.43</a:t>
                      </a:r>
                      <a:endParaRPr lang="en-GB" dirty="0"/>
                    </a:p>
                  </a:txBody>
                  <a:tcPr/>
                </a:tc>
              </a:tr>
              <a:tr h="485961">
                <a:tc>
                  <a:txBody>
                    <a:bodyPr/>
                    <a:lstStyle/>
                    <a:p>
                      <a:r>
                        <a:rPr lang="en-GB" dirty="0" smtClean="0"/>
                        <a:t>LONDON</a:t>
                      </a:r>
                      <a:endParaRPr lang="en-GB" dirty="0"/>
                    </a:p>
                  </a:txBody>
                  <a:tcPr/>
                </a:tc>
                <a:tc>
                  <a:txBody>
                    <a:bodyPr/>
                    <a:lstStyle/>
                    <a:p>
                      <a:r>
                        <a:rPr lang="en-GB" dirty="0" smtClean="0"/>
                        <a:t>86.88</a:t>
                      </a:r>
                      <a:endParaRPr lang="en-GB" dirty="0"/>
                    </a:p>
                  </a:txBody>
                  <a:tcPr/>
                </a:tc>
                <a:tc>
                  <a:txBody>
                    <a:bodyPr/>
                    <a:lstStyle/>
                    <a:p>
                      <a:r>
                        <a:rPr lang="en-GB" dirty="0" smtClean="0"/>
                        <a:t>14.51</a:t>
                      </a:r>
                      <a:endParaRPr lang="en-GB" dirty="0"/>
                    </a:p>
                  </a:txBody>
                  <a:tcPr/>
                </a:tc>
              </a:tr>
            </a:tbl>
          </a:graphicData>
        </a:graphic>
      </p:graphicFrame>
    </p:spTree>
    <p:extLst>
      <p:ext uri="{BB962C8B-B14F-4D97-AF65-F5344CB8AC3E}">
        <p14:creationId xmlns:p14="http://schemas.microsoft.com/office/powerpoint/2010/main" val="1107803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40436" y="1317244"/>
            <a:ext cx="7729728" cy="310198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dirty="0" smtClean="0"/>
              <a:t>Following the energy consumption analysis of the house located in the three different places, we focused on the energy consumption of the house placed in Piacenza,  considering two opposite wall and window conditions: best case and worst case.</a:t>
            </a:r>
          </a:p>
          <a:p>
            <a:pPr marL="0" marR="0" lvl="0" indent="0" defTabSz="914400" eaLnBrk="1" fontAlgn="auto" latinLnBrk="0" hangingPunct="1">
              <a:lnSpc>
                <a:spcPct val="100000"/>
              </a:lnSpc>
              <a:spcBef>
                <a:spcPts val="0"/>
              </a:spcBef>
              <a:spcAft>
                <a:spcPts val="0"/>
              </a:spcAft>
              <a:buClrTx/>
              <a:buSzTx/>
              <a:buFontTx/>
              <a:buNone/>
              <a:tabLst/>
              <a:defRPr/>
            </a:pPr>
            <a:endParaRPr lang="en-GB" dirty="0" smtClean="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18" y="3309755"/>
            <a:ext cx="1508083" cy="3378106"/>
          </a:xfrm>
          <a:prstGeom prst="rect">
            <a:avLst/>
          </a:prstGeom>
        </p:spPr>
      </p:pic>
      <p:pic>
        <p:nvPicPr>
          <p:cNvPr id="5" name="Immagin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856" y="3295650"/>
            <a:ext cx="1610839" cy="703144"/>
          </a:xfrm>
          <a:prstGeom prst="rect">
            <a:avLst/>
          </a:prstGeom>
        </p:spPr>
      </p:pic>
      <p:sp>
        <p:nvSpPr>
          <p:cNvPr id="6" name="CasellaDiTesto 5"/>
          <p:cNvSpPr txBox="1"/>
          <p:nvPr/>
        </p:nvSpPr>
        <p:spPr>
          <a:xfrm>
            <a:off x="542739" y="2610362"/>
            <a:ext cx="1103187" cy="369332"/>
          </a:xfrm>
          <a:prstGeom prst="rect">
            <a:avLst/>
          </a:prstGeom>
          <a:noFill/>
        </p:spPr>
        <p:txBody>
          <a:bodyPr wrap="none" rtlCol="0">
            <a:spAutoFit/>
          </a:bodyPr>
          <a:lstStyle/>
          <a:p>
            <a:r>
              <a:rPr lang="en-GB" smtClean="0"/>
              <a:t>Best case:</a:t>
            </a:r>
            <a:endParaRPr lang="en-GB"/>
          </a:p>
        </p:txBody>
      </p:sp>
      <p:sp>
        <p:nvSpPr>
          <p:cNvPr id="7" name="CasellaDiTesto 6"/>
          <p:cNvSpPr txBox="1"/>
          <p:nvPr/>
        </p:nvSpPr>
        <p:spPr>
          <a:xfrm>
            <a:off x="545549" y="2940423"/>
            <a:ext cx="1202124" cy="369332"/>
          </a:xfrm>
          <a:prstGeom prst="rect">
            <a:avLst/>
          </a:prstGeom>
          <a:noFill/>
        </p:spPr>
        <p:txBody>
          <a:bodyPr wrap="none" rtlCol="0">
            <a:spAutoFit/>
          </a:bodyPr>
          <a:lstStyle/>
          <a:p>
            <a:r>
              <a:rPr lang="en-GB" dirty="0" smtClean="0"/>
              <a:t>Wall layers</a:t>
            </a:r>
            <a:endParaRPr lang="en-GB" dirty="0"/>
          </a:p>
        </p:txBody>
      </p:sp>
      <p:sp>
        <p:nvSpPr>
          <p:cNvPr id="8" name="CasellaDiTesto 7"/>
          <p:cNvSpPr txBox="1"/>
          <p:nvPr/>
        </p:nvSpPr>
        <p:spPr>
          <a:xfrm>
            <a:off x="2388092" y="2940423"/>
            <a:ext cx="1678793" cy="369332"/>
          </a:xfrm>
          <a:prstGeom prst="rect">
            <a:avLst/>
          </a:prstGeom>
          <a:noFill/>
        </p:spPr>
        <p:txBody>
          <a:bodyPr wrap="none" rtlCol="0">
            <a:spAutoFit/>
          </a:bodyPr>
          <a:lstStyle/>
          <a:p>
            <a:r>
              <a:rPr lang="en-GB" dirty="0" smtClean="0"/>
              <a:t>Windows layers</a:t>
            </a:r>
            <a:endParaRPr lang="en-GB" dirty="0"/>
          </a:p>
        </p:txBody>
      </p:sp>
      <p:sp>
        <p:nvSpPr>
          <p:cNvPr id="9" name="Rettangolo 8"/>
          <p:cNvSpPr/>
          <p:nvPr/>
        </p:nvSpPr>
        <p:spPr>
          <a:xfrm>
            <a:off x="440276" y="2575853"/>
            <a:ext cx="4773600" cy="411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775" y="3292076"/>
            <a:ext cx="1545751" cy="3395784"/>
          </a:xfrm>
          <a:prstGeom prst="rect">
            <a:avLst/>
          </a:prstGeom>
        </p:spPr>
      </p:pic>
      <p:pic>
        <p:nvPicPr>
          <p:cNvPr id="11" name="Immagin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155" y="3292076"/>
            <a:ext cx="1562220" cy="706718"/>
          </a:xfrm>
          <a:prstGeom prst="rect">
            <a:avLst/>
          </a:prstGeom>
        </p:spPr>
      </p:pic>
      <p:sp>
        <p:nvSpPr>
          <p:cNvPr id="12" name="CasellaDiTesto 11"/>
          <p:cNvSpPr txBox="1"/>
          <p:nvPr/>
        </p:nvSpPr>
        <p:spPr>
          <a:xfrm>
            <a:off x="6220554" y="2597380"/>
            <a:ext cx="1300677" cy="369332"/>
          </a:xfrm>
          <a:prstGeom prst="rect">
            <a:avLst/>
          </a:prstGeom>
          <a:noFill/>
        </p:spPr>
        <p:txBody>
          <a:bodyPr wrap="none" rtlCol="0">
            <a:spAutoFit/>
          </a:bodyPr>
          <a:lstStyle/>
          <a:p>
            <a:r>
              <a:rPr lang="en-GB" dirty="0" smtClean="0"/>
              <a:t>Worst case:</a:t>
            </a:r>
          </a:p>
        </p:txBody>
      </p:sp>
      <p:sp>
        <p:nvSpPr>
          <p:cNvPr id="13" name="Rettangolo 12"/>
          <p:cNvSpPr/>
          <p:nvPr/>
        </p:nvSpPr>
        <p:spPr>
          <a:xfrm>
            <a:off x="6220554" y="2939357"/>
            <a:ext cx="1202124" cy="369332"/>
          </a:xfrm>
          <a:prstGeom prst="rect">
            <a:avLst/>
          </a:prstGeom>
        </p:spPr>
        <p:txBody>
          <a:bodyPr wrap="none">
            <a:spAutoFit/>
          </a:bodyPr>
          <a:lstStyle/>
          <a:p>
            <a:r>
              <a:rPr lang="en-GB" dirty="0" smtClean="0"/>
              <a:t>Wall layers</a:t>
            </a:r>
            <a:endParaRPr lang="en-GB" dirty="0"/>
          </a:p>
        </p:txBody>
      </p:sp>
      <p:sp>
        <p:nvSpPr>
          <p:cNvPr id="14" name="Rettangolo 13"/>
          <p:cNvSpPr/>
          <p:nvPr/>
        </p:nvSpPr>
        <p:spPr>
          <a:xfrm>
            <a:off x="8338582" y="2922744"/>
            <a:ext cx="1678793" cy="369332"/>
          </a:xfrm>
          <a:prstGeom prst="rect">
            <a:avLst/>
          </a:prstGeom>
        </p:spPr>
        <p:txBody>
          <a:bodyPr wrap="none">
            <a:spAutoFit/>
          </a:bodyPr>
          <a:lstStyle/>
          <a:p>
            <a:r>
              <a:rPr lang="en-GB" smtClean="0"/>
              <a:t>Windows layers</a:t>
            </a:r>
            <a:endParaRPr lang="en-GB" dirty="0"/>
          </a:p>
        </p:txBody>
      </p:sp>
      <p:sp>
        <p:nvSpPr>
          <p:cNvPr id="15" name="Rettangolo 14"/>
          <p:cNvSpPr/>
          <p:nvPr/>
        </p:nvSpPr>
        <p:spPr>
          <a:xfrm>
            <a:off x="6069253" y="2575853"/>
            <a:ext cx="4771804" cy="41120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tolo 1"/>
          <p:cNvSpPr>
            <a:spLocks noGrp="1"/>
          </p:cNvSpPr>
          <p:nvPr>
            <p:ph type="title"/>
          </p:nvPr>
        </p:nvSpPr>
        <p:spPr>
          <a:xfrm>
            <a:off x="318280" y="364680"/>
            <a:ext cx="8580060" cy="661774"/>
          </a:xfrm>
        </p:spPr>
        <p:txBody>
          <a:bodyPr>
            <a:normAutofit fontScale="90000"/>
          </a:bodyPr>
          <a:lstStyle/>
          <a:p>
            <a:r>
              <a:rPr lang="en-GB" dirty="0" smtClean="0"/>
              <a:t>Best/worst case</a:t>
            </a:r>
            <a:endParaRPr lang="en-GB" dirty="0"/>
          </a:p>
        </p:txBody>
      </p:sp>
    </p:spTree>
    <p:extLst>
      <p:ext uri="{BB962C8B-B14F-4D97-AF65-F5344CB8AC3E}">
        <p14:creationId xmlns:p14="http://schemas.microsoft.com/office/powerpoint/2010/main" val="250809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Pacchetto">
  <a:themeElements>
    <a:clrScheme name="Pacchetto">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cchett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cchetto">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Parcel</Template>
  <TotalTime>8778</TotalTime>
  <Words>203</Words>
  <Application>Microsoft Macintosh PowerPoint</Application>
  <PresentationFormat>Widescreen</PresentationFormat>
  <Paragraphs>59</Paragraphs>
  <Slides>12</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12</vt:i4>
      </vt:variant>
    </vt:vector>
  </HeadingPairs>
  <TitlesOfParts>
    <vt:vector size="15" baseType="lpstr">
      <vt:lpstr>Gill Sans MT</vt:lpstr>
      <vt:lpstr>Arial</vt:lpstr>
      <vt:lpstr>Pacchetto</vt:lpstr>
      <vt:lpstr>    Open Studio Project    </vt:lpstr>
      <vt:lpstr>Building characteristics</vt:lpstr>
      <vt:lpstr>THERMAL ZONES</vt:lpstr>
      <vt:lpstr>BASE CASES</vt:lpstr>
      <vt:lpstr>BASE CASE PIACENZA (ITALY)</vt:lpstr>
      <vt:lpstr>BASE CASE palermo (ITALY)</vt:lpstr>
      <vt:lpstr>BASE CASE london (uk)</vt:lpstr>
      <vt:lpstr>SUMMARY</vt:lpstr>
      <vt:lpstr>Best/worst case</vt:lpstr>
      <vt:lpstr>Best case PIACENZA</vt:lpstr>
      <vt:lpstr>WORST case PIACENZA</vt:lpstr>
      <vt:lpstr>SUMMARY</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Energy and Environmental  Technologies for Building  Systems   Open Studio Project</dc:title>
  <dc:creator>Utente di Microsoft Office</dc:creator>
  <cp:lastModifiedBy>Utente di Microsoft Office</cp:lastModifiedBy>
  <cp:revision>27</cp:revision>
  <dcterms:created xsi:type="dcterms:W3CDTF">2018-02-14T16:32:12Z</dcterms:created>
  <dcterms:modified xsi:type="dcterms:W3CDTF">2018-02-20T18:50:40Z</dcterms:modified>
</cp:coreProperties>
</file>